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87" r:id="rId3"/>
    <p:sldId id="347" r:id="rId4"/>
    <p:sldId id="348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9" r:id="rId13"/>
    <p:sldId id="350" r:id="rId14"/>
    <p:sldId id="351" r:id="rId15"/>
    <p:sldId id="352" r:id="rId16"/>
    <p:sldId id="353" r:id="rId17"/>
    <p:sldId id="366" r:id="rId18"/>
    <p:sldId id="363" r:id="rId19"/>
    <p:sldId id="365" r:id="rId20"/>
    <p:sldId id="362" r:id="rId21"/>
    <p:sldId id="373" r:id="rId22"/>
    <p:sldId id="361" r:id="rId23"/>
    <p:sldId id="368" r:id="rId24"/>
    <p:sldId id="355" r:id="rId25"/>
    <p:sldId id="356" r:id="rId26"/>
    <p:sldId id="357" r:id="rId27"/>
    <p:sldId id="358" r:id="rId28"/>
    <p:sldId id="359" r:id="rId29"/>
    <p:sldId id="360" r:id="rId30"/>
    <p:sldId id="369" r:id="rId31"/>
    <p:sldId id="370" r:id="rId32"/>
    <p:sldId id="371" r:id="rId33"/>
    <p:sldId id="372" r:id="rId34"/>
    <p:sldId id="332" r:id="rId35"/>
    <p:sldId id="374" r:id="rId36"/>
    <p:sldId id="292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5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463" y="461865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464" y="1833465"/>
            <a:ext cx="8915402" cy="41372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pic>
        <p:nvPicPr>
          <p:cNvPr id="1026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202" y="90365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27C2CED-844D-FB3A-376C-CCFBFA08CC06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548272-96C4-AA32-3C20-4FA674B19316}"/>
              </a:ext>
            </a:extLst>
          </p:cNvPr>
          <p:cNvSpPr txBox="1">
            <a:spLocks/>
          </p:cNvSpPr>
          <p:nvPr userDrawn="1"/>
        </p:nvSpPr>
        <p:spPr>
          <a:xfrm>
            <a:off x="11466503" y="6519861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7C2CED-844D-FB3A-376C-CCFBFA08CC06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343719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7C2CED-844D-FB3A-376C-CCFBFA08CC06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341447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202" y="90365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7C2CED-844D-FB3A-376C-CCFBFA08CC06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41555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raiffeisen.at/ooe/de/privatkunde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or.adobe.com/de/create/color-whee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oscope.de/95-unserer-entscheidungen-trifft-unser-unterbewusstsein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hV8-tEka4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hostinger.com/tutorials/web-developer-portfolio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lollipark.at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agaluba.at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_de/lernen/farben-bedeutung-farbpsychologi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volkswagen.a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5628" y="2505059"/>
            <a:ext cx="3899572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3200" b="0" dirty="0" smtClean="0">
                <a:latin typeface="+mn-lt"/>
                <a:ea typeface="MS UI Gothic" panose="020B0600070205080204" pitchFamily="34" charset="-128"/>
              </a:rPr>
              <a:t>WEBDESIGN</a:t>
            </a:r>
            <a:endParaRPr lang="de-AT" sz="3200" b="0" dirty="0">
              <a:latin typeface="+mn-lt"/>
              <a:ea typeface="MS UI Gothic" panose="020B0600070205080204" pitchFamily="34" charset="-128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019633"/>
            <a:ext cx="3890119" cy="27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56" y="802482"/>
            <a:ext cx="1445383" cy="187742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189" y="829840"/>
            <a:ext cx="1406315" cy="182271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20" y="2159837"/>
            <a:ext cx="8159518" cy="37210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188" y="829840"/>
            <a:ext cx="1432129" cy="182271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022857" y="6128211"/>
            <a:ext cx="5335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www.raiffeisen.at/ooe/de/privatkunden.html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2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Farbkombinationen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78464" y="1833465"/>
            <a:ext cx="5322336" cy="4137259"/>
          </a:xfrm>
        </p:spPr>
        <p:txBody>
          <a:bodyPr>
            <a:normAutofit/>
          </a:bodyPr>
          <a:lstStyle/>
          <a:p>
            <a:r>
              <a:rPr lang="de-AT" sz="2000" dirty="0" smtClean="0"/>
              <a:t>Ähnliche Farben wirken harmonisch – im Einklang</a:t>
            </a:r>
            <a:br>
              <a:rPr lang="de-AT" sz="2000" dirty="0" smtClean="0"/>
            </a:br>
            <a:endParaRPr lang="de-AT" sz="2000" dirty="0" smtClean="0"/>
          </a:p>
          <a:p>
            <a:r>
              <a:rPr lang="de-AT" sz="2000" dirty="0" smtClean="0"/>
              <a:t>Monochromatisch wirkt eher altmodisch, konservativ</a:t>
            </a:r>
            <a:br>
              <a:rPr lang="de-AT" sz="2000" dirty="0" smtClean="0"/>
            </a:br>
            <a:endParaRPr lang="de-AT" sz="2000" dirty="0" smtClean="0"/>
          </a:p>
          <a:p>
            <a:r>
              <a:rPr lang="de-AT" sz="2000" dirty="0" smtClean="0"/>
              <a:t>Komplementär, sticht hervor, </a:t>
            </a:r>
            <a:r>
              <a:rPr lang="de-AT" sz="2000" dirty="0" err="1" smtClean="0"/>
              <a:t>eye-catching</a:t>
            </a:r>
            <a:r>
              <a:rPr lang="de-AT" sz="2000" dirty="0" smtClean="0"/>
              <a:t>, </a:t>
            </a:r>
            <a:r>
              <a:rPr lang="de-AT" sz="2000" dirty="0" err="1" smtClean="0"/>
              <a:t>call</a:t>
            </a:r>
            <a:r>
              <a:rPr lang="de-AT" sz="2000" dirty="0" smtClean="0"/>
              <a:t>-</a:t>
            </a:r>
            <a:r>
              <a:rPr lang="de-AT" sz="2000" dirty="0" err="1" smtClean="0"/>
              <a:t>to</a:t>
            </a:r>
            <a:r>
              <a:rPr lang="de-AT" sz="2000" dirty="0" smtClean="0"/>
              <a:t>-action</a:t>
            </a:r>
          </a:p>
        </p:txBody>
      </p:sp>
      <p:sp>
        <p:nvSpPr>
          <p:cNvPr id="3" name="Rechteck 2"/>
          <p:cNvSpPr/>
          <p:nvPr/>
        </p:nvSpPr>
        <p:spPr>
          <a:xfrm>
            <a:off x="6554267" y="4976419"/>
            <a:ext cx="490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color.adobe.com/de/create/color-wheel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b="18129"/>
          <a:stretch/>
        </p:blipFill>
        <p:spPr>
          <a:xfrm>
            <a:off x="7521278" y="1520929"/>
            <a:ext cx="311685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Typographie und Assoziationen 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6725" b="41069"/>
          <a:stretch/>
        </p:blipFill>
        <p:spPr>
          <a:xfrm>
            <a:off x="6226363" y="2408537"/>
            <a:ext cx="4473876" cy="164471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47" y="2019102"/>
            <a:ext cx="3278868" cy="203415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47" y="4053254"/>
            <a:ext cx="3278868" cy="20467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t="59157"/>
          <a:stretch/>
        </p:blipFill>
        <p:spPr>
          <a:xfrm>
            <a:off x="6226363" y="4062045"/>
            <a:ext cx="4473876" cy="15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0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Serife Schriftarten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78463" y="1859386"/>
            <a:ext cx="8915402" cy="4137259"/>
          </a:xfrm>
        </p:spPr>
        <p:txBody>
          <a:bodyPr>
            <a:normAutofit fontScale="92500" lnSpcReduction="20000"/>
          </a:bodyPr>
          <a:lstStyle/>
          <a:p>
            <a:r>
              <a:rPr lang="de-AT" sz="2400" dirty="0" smtClean="0"/>
              <a:t>Stabilität</a:t>
            </a:r>
          </a:p>
          <a:p>
            <a:pPr marL="0" indent="0">
              <a:buNone/>
            </a:pPr>
            <a:endParaRPr lang="de-AT" sz="2400" dirty="0" smtClean="0"/>
          </a:p>
          <a:p>
            <a:r>
              <a:rPr lang="de-AT" sz="2400" dirty="0" smtClean="0"/>
              <a:t>Formalität</a:t>
            </a:r>
          </a:p>
          <a:p>
            <a:endParaRPr lang="de-AT" sz="2400" dirty="0" smtClean="0"/>
          </a:p>
          <a:p>
            <a:r>
              <a:rPr lang="de-AT" sz="2400" dirty="0" smtClean="0"/>
              <a:t>Tradition</a:t>
            </a:r>
          </a:p>
          <a:p>
            <a:endParaRPr lang="de-AT" sz="2400" dirty="0" smtClean="0"/>
          </a:p>
          <a:p>
            <a:r>
              <a:rPr lang="de-AT" sz="2400" dirty="0" smtClean="0"/>
              <a:t>Intellekt</a:t>
            </a:r>
          </a:p>
          <a:p>
            <a:endParaRPr lang="de-AT" sz="2400" dirty="0" smtClean="0"/>
          </a:p>
          <a:p>
            <a:r>
              <a:rPr lang="de-AT" sz="2400" dirty="0" smtClean="0"/>
              <a:t>Konservativ</a:t>
            </a:r>
          </a:p>
          <a:p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50" y="1352936"/>
            <a:ext cx="3802430" cy="211489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634" y="3902094"/>
            <a:ext cx="3212646" cy="228157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58" y="2503463"/>
            <a:ext cx="2021212" cy="21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Slab</a:t>
            </a:r>
            <a:r>
              <a:rPr lang="de-AT" dirty="0" smtClean="0"/>
              <a:t> Serife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78463" y="1859386"/>
            <a:ext cx="8915402" cy="4137259"/>
          </a:xfrm>
        </p:spPr>
        <p:txBody>
          <a:bodyPr>
            <a:normAutofit fontScale="92500" lnSpcReduction="20000"/>
          </a:bodyPr>
          <a:lstStyle/>
          <a:p>
            <a:r>
              <a:rPr lang="de-AT" sz="2400" dirty="0" smtClean="0"/>
              <a:t>Stark</a:t>
            </a:r>
          </a:p>
          <a:p>
            <a:pPr marL="0" indent="0">
              <a:buNone/>
            </a:pPr>
            <a:endParaRPr lang="de-AT" sz="2400" dirty="0" smtClean="0"/>
          </a:p>
          <a:p>
            <a:r>
              <a:rPr lang="de-AT" sz="2400" dirty="0" smtClean="0"/>
              <a:t>Männlich</a:t>
            </a:r>
          </a:p>
          <a:p>
            <a:endParaRPr lang="de-AT" sz="2400" dirty="0"/>
          </a:p>
          <a:p>
            <a:r>
              <a:rPr lang="de-AT" sz="2400" dirty="0" smtClean="0"/>
              <a:t>Robustheit</a:t>
            </a:r>
          </a:p>
          <a:p>
            <a:endParaRPr lang="de-AT" sz="2400" dirty="0" smtClean="0"/>
          </a:p>
          <a:p>
            <a:r>
              <a:rPr lang="de-AT" sz="2400" dirty="0" smtClean="0"/>
              <a:t>Modern-alt</a:t>
            </a:r>
          </a:p>
          <a:p>
            <a:endParaRPr lang="de-AT" sz="2400" dirty="0" smtClean="0"/>
          </a:p>
          <a:p>
            <a:r>
              <a:rPr lang="de-AT" sz="2400" dirty="0" smtClean="0"/>
              <a:t>Klarheit</a:t>
            </a:r>
          </a:p>
          <a:p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47" y="1109650"/>
            <a:ext cx="4428758" cy="251419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46" y="3813715"/>
            <a:ext cx="4428758" cy="24513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720" y="2550849"/>
            <a:ext cx="2088772" cy="21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Sans-Serife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78463" y="1859386"/>
            <a:ext cx="8915402" cy="4137259"/>
          </a:xfrm>
        </p:spPr>
        <p:txBody>
          <a:bodyPr>
            <a:normAutofit fontScale="92500" lnSpcReduction="20000"/>
          </a:bodyPr>
          <a:lstStyle/>
          <a:p>
            <a:r>
              <a:rPr lang="de-AT" sz="2400" dirty="0" smtClean="0"/>
              <a:t>Modern</a:t>
            </a:r>
          </a:p>
          <a:p>
            <a:pPr marL="0" indent="0">
              <a:buNone/>
            </a:pPr>
            <a:endParaRPr lang="de-AT" sz="2400" dirty="0" smtClean="0"/>
          </a:p>
          <a:p>
            <a:r>
              <a:rPr lang="de-AT" sz="2400" dirty="0" smtClean="0"/>
              <a:t>Lesbarkeit</a:t>
            </a:r>
          </a:p>
          <a:p>
            <a:endParaRPr lang="de-AT" sz="2400" dirty="0"/>
          </a:p>
          <a:p>
            <a:r>
              <a:rPr lang="de-AT" sz="2400" dirty="0" smtClean="0"/>
              <a:t>Einfach</a:t>
            </a:r>
          </a:p>
          <a:p>
            <a:endParaRPr lang="de-AT" sz="2400" dirty="0" smtClean="0"/>
          </a:p>
          <a:p>
            <a:r>
              <a:rPr lang="de-AT" sz="2400" dirty="0" smtClean="0"/>
              <a:t>Technologisch	</a:t>
            </a:r>
          </a:p>
          <a:p>
            <a:endParaRPr lang="de-AT" sz="2400" dirty="0" smtClean="0"/>
          </a:p>
          <a:p>
            <a:r>
              <a:rPr lang="de-AT" sz="2400" dirty="0" smtClean="0"/>
              <a:t>Freundlich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720" y="2550849"/>
            <a:ext cx="2088772" cy="21459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20" y="2383640"/>
            <a:ext cx="2088772" cy="24804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085" y="1071499"/>
            <a:ext cx="4101063" cy="237322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085" y="3838039"/>
            <a:ext cx="4101063" cy="23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Script-Fonts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78463" y="1859386"/>
            <a:ext cx="8915402" cy="4137259"/>
          </a:xfrm>
        </p:spPr>
        <p:txBody>
          <a:bodyPr>
            <a:noAutofit/>
          </a:bodyPr>
          <a:lstStyle/>
          <a:p>
            <a:r>
              <a:rPr lang="de-DE" sz="2200" dirty="0" smtClean="0"/>
              <a:t>Eleganz</a:t>
            </a:r>
            <a:br>
              <a:rPr lang="de-DE" sz="2200" dirty="0" smtClean="0"/>
            </a:br>
            <a:endParaRPr lang="de-DE" sz="2200" dirty="0"/>
          </a:p>
          <a:p>
            <a:r>
              <a:rPr lang="de-DE" sz="2200" dirty="0" smtClean="0"/>
              <a:t>Kreativität</a:t>
            </a:r>
            <a:br>
              <a:rPr lang="de-DE" sz="2200" dirty="0" smtClean="0"/>
            </a:br>
            <a:endParaRPr lang="de-DE" sz="2200" dirty="0" smtClean="0"/>
          </a:p>
          <a:p>
            <a:r>
              <a:rPr lang="de-DE" sz="2200" dirty="0" smtClean="0"/>
              <a:t>Kunstvoll</a:t>
            </a:r>
            <a:r>
              <a:rPr lang="de-DE" sz="2200" dirty="0"/>
              <a:t/>
            </a:r>
            <a:br>
              <a:rPr lang="de-DE" sz="2200" dirty="0"/>
            </a:br>
            <a:endParaRPr lang="de-DE" sz="2200" dirty="0" smtClean="0"/>
          </a:p>
          <a:p>
            <a:r>
              <a:rPr lang="de-DE" sz="2200" dirty="0" smtClean="0"/>
              <a:t>Einzigartigkeit</a:t>
            </a:r>
            <a:r>
              <a:rPr lang="de-DE" sz="2200" dirty="0"/>
              <a:t/>
            </a:r>
            <a:br>
              <a:rPr lang="de-DE" sz="2200" dirty="0"/>
            </a:br>
            <a:endParaRPr lang="de-DE" sz="2200" dirty="0" smtClean="0"/>
          </a:p>
          <a:p>
            <a:r>
              <a:rPr lang="de-DE" sz="2200" dirty="0" smtClean="0"/>
              <a:t>Verspieltheit</a:t>
            </a:r>
            <a:endParaRPr lang="de-DE" sz="22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15" y="2450293"/>
            <a:ext cx="2153218" cy="219622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78" y="1222130"/>
            <a:ext cx="4415886" cy="245188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78" y="3892937"/>
            <a:ext cx="4415886" cy="24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Hierarchien der Aufmerksamkeit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8463" y="1833465"/>
            <a:ext cx="8262047" cy="4537838"/>
          </a:xfrm>
        </p:spPr>
        <p:txBody>
          <a:bodyPr>
            <a:normAutofit/>
          </a:bodyPr>
          <a:lstStyle/>
          <a:p>
            <a:r>
              <a:rPr lang="de-AT" sz="2000" dirty="0" smtClean="0"/>
              <a:t>Erstelle eine Hierarchie unter Verwendung der folgenden Kriterien </a:t>
            </a:r>
          </a:p>
          <a:p>
            <a:pPr lvl="1"/>
            <a:r>
              <a:rPr lang="de-AT" sz="1800" dirty="0" smtClean="0"/>
              <a:t>Größe (Aufmerksamkeit wandert von groß nach klein)</a:t>
            </a:r>
          </a:p>
          <a:p>
            <a:pPr lvl="1"/>
            <a:r>
              <a:rPr lang="de-AT" sz="1800" dirty="0"/>
              <a:t>Farben (</a:t>
            </a:r>
            <a:r>
              <a:rPr lang="de-AT" sz="1800" dirty="0" smtClean="0"/>
              <a:t>Komplementär zieht mehr Aufmerksamkeit zu sich)</a:t>
            </a:r>
          </a:p>
          <a:p>
            <a:pPr lvl="1"/>
            <a:r>
              <a:rPr lang="de-AT" sz="1800" dirty="0" smtClean="0"/>
              <a:t>Formen (Aufmerksamkeit wandert von quadratisch zu rund)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smtClean="0"/>
              <a:t/>
            </a:r>
            <a:br>
              <a:rPr lang="de-AT" dirty="0" smtClean="0"/>
            </a:br>
            <a:endParaRPr lang="de-AT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88" y="3831621"/>
            <a:ext cx="5544633" cy="22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Layout Ausrichtung &amp; Textlänge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463" y="3838125"/>
            <a:ext cx="9558682" cy="233193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sz="half" idx="4294967295"/>
          </p:nvPr>
        </p:nvSpPr>
        <p:spPr>
          <a:xfrm>
            <a:off x="756201" y="1939600"/>
            <a:ext cx="9559925" cy="4124325"/>
          </a:xfrm>
        </p:spPr>
        <p:txBody>
          <a:bodyPr>
            <a:normAutofit/>
          </a:bodyPr>
          <a:lstStyle/>
          <a:p>
            <a:pPr lvl="1"/>
            <a:r>
              <a:rPr lang="de-DE" sz="2200" dirty="0"/>
              <a:t>Beschränke die Anzahl der Ausrichtungspunkte auf ein Minimum, um </a:t>
            </a:r>
            <a:r>
              <a:rPr lang="de-DE" sz="2200" dirty="0" smtClean="0"/>
              <a:t>eine </a:t>
            </a:r>
            <a:r>
              <a:rPr lang="de-DE" sz="2200" dirty="0"/>
              <a:t>übersichtliche, leicht verständliche Darstellung zu </a:t>
            </a:r>
            <a:r>
              <a:rPr lang="de-DE" sz="2200" dirty="0" smtClean="0"/>
              <a:t>ermöglichen</a:t>
            </a:r>
          </a:p>
          <a:p>
            <a:pPr lvl="1"/>
            <a:r>
              <a:rPr lang="de-DE" sz="2200" dirty="0"/>
              <a:t>Halte die Zeilenlänge auf 40 bis 60 Zeichen begrenzt, um die Lesbarkeit zu verbessern und die Ermüdung der Augen zu </a:t>
            </a:r>
            <a:r>
              <a:rPr lang="de-DE" sz="2200" dirty="0" smtClean="0"/>
              <a:t>minimieren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9243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Minimalismus im Trend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7111" y="1833465"/>
            <a:ext cx="9704349" cy="4537838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de-DE" sz="2200" dirty="0"/>
              <a:t>Setze auf Minimalismus und nutze bewusst freie Räume, um ein klares und fokussiertes Design zu schaffen, das die Aufmerksamkeit auf das Wesentliche lenkt.</a:t>
            </a:r>
            <a:endParaRPr lang="de-AT" sz="220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647" y="3501488"/>
            <a:ext cx="2745239" cy="275791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85" y="3501488"/>
            <a:ext cx="2757910" cy="2757910"/>
          </a:xfrm>
          <a:prstGeom prst="rect">
            <a:avLst/>
          </a:prstGeom>
          <a:ln w="3175">
            <a:solidFill>
              <a:schemeClr val="bg2">
                <a:lumMod val="50000"/>
                <a:alpha val="9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493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F2BD-014F-4CE8-F0A5-D27F59C9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E4AEB-AC98-AED7-8380-7DB99A4C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463" y="1833465"/>
            <a:ext cx="5182378" cy="413725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AT" sz="2400" dirty="0" smtClean="0"/>
              <a:t>User </a:t>
            </a:r>
            <a:r>
              <a:rPr lang="de-AT" sz="2400" dirty="0" smtClean="0"/>
              <a:t>Interface Design </a:t>
            </a:r>
            <a:r>
              <a:rPr lang="de-AT" sz="2400" dirty="0" smtClean="0"/>
              <a:t>UI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Farben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Typographie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Best Practices</a:t>
            </a:r>
            <a:endParaRPr lang="de-AT" sz="2200" dirty="0"/>
          </a:p>
          <a:p>
            <a:pPr>
              <a:lnSpc>
                <a:spcPct val="150000"/>
              </a:lnSpc>
            </a:pPr>
            <a:r>
              <a:rPr lang="de-AT" sz="2400" dirty="0" smtClean="0"/>
              <a:t>User </a:t>
            </a:r>
            <a:r>
              <a:rPr lang="de-AT" sz="2400" dirty="0" smtClean="0"/>
              <a:t>Experience UX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Psychologische Aspekte 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Best Practices</a:t>
            </a:r>
          </a:p>
          <a:p>
            <a:pPr lvl="1">
              <a:lnSpc>
                <a:spcPct val="150000"/>
              </a:lnSpc>
            </a:pPr>
            <a:endParaRPr lang="de-AT" sz="2200" dirty="0" smtClean="0"/>
          </a:p>
          <a:p>
            <a:pPr marL="0" indent="0">
              <a:lnSpc>
                <a:spcPct val="150000"/>
              </a:lnSpc>
              <a:buNone/>
            </a:pPr>
            <a:endParaRPr lang="de-AT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404" y="1745542"/>
            <a:ext cx="6058301" cy="39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Design für Zielgruppe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8462" y="1833465"/>
            <a:ext cx="10045166" cy="453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Berücksichtige die Präferenzen und Bedürfnisse deiner Zielgruppe, um ein ansprechendes und effektives Design zu erstellen.</a:t>
            </a:r>
            <a:endParaRPr lang="de-AT" sz="24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33" y="3205065"/>
            <a:ext cx="5732223" cy="27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Powerful UI Tools</a:t>
            </a:r>
            <a:endParaRPr lang="en-US" dirty="0"/>
          </a:p>
        </p:txBody>
      </p:sp>
      <p:pic>
        <p:nvPicPr>
          <p:cNvPr id="5" name="Grafik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3" y="2395959"/>
            <a:ext cx="5479194" cy="28793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850" y="2395959"/>
            <a:ext cx="4886883" cy="28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211" y="2502486"/>
            <a:ext cx="4446508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3200" b="0" dirty="0" smtClean="0">
                <a:latin typeface="+mn-lt"/>
                <a:ea typeface="MS UI Gothic" panose="020B0600070205080204" pitchFamily="34" charset="-128"/>
              </a:rPr>
              <a:t>USER EXPERIENCE (UX)</a:t>
            </a:r>
            <a:endParaRPr lang="de-AT" sz="3200" b="0" dirty="0">
              <a:latin typeface="+mn-lt"/>
              <a:ea typeface="MS UI Gothic" panose="020B0600070205080204" pitchFamily="34" charset="-128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019633"/>
            <a:ext cx="3890119" cy="27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User Experience </a:t>
            </a:r>
            <a:r>
              <a:rPr lang="de-AT" dirty="0" err="1" smtClean="0"/>
              <a:t>vs</a:t>
            </a:r>
            <a:r>
              <a:rPr lang="de-AT" dirty="0" smtClean="0"/>
              <a:t> User Interface Design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1638300" y="1892745"/>
            <a:ext cx="4529391" cy="681591"/>
          </a:xfrm>
        </p:spPr>
        <p:txBody>
          <a:bodyPr/>
          <a:lstStyle/>
          <a:p>
            <a:r>
              <a:rPr lang="de-AT" dirty="0" smtClean="0"/>
              <a:t>USER EXPERIENCE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1638300" y="2607003"/>
            <a:ext cx="4529391" cy="3441257"/>
          </a:xfrm>
        </p:spPr>
        <p:txBody>
          <a:bodyPr/>
          <a:lstStyle/>
          <a:p>
            <a:r>
              <a:rPr lang="de-DE" dirty="0"/>
              <a:t>Fokussiert auf das gesamte Nutzererlebnis.</a:t>
            </a:r>
          </a:p>
          <a:p>
            <a:r>
              <a:rPr lang="de-DE" dirty="0"/>
              <a:t>Betont die Zufriedenheit und Effektivität des Nutzers mit dem Produkt.</a:t>
            </a:r>
          </a:p>
          <a:p>
            <a:r>
              <a:rPr lang="de-DE" dirty="0"/>
              <a:t>Berücksichtigt die Benutzerfreundlichkeit und die Bedürfnisse der Benutzer.</a:t>
            </a:r>
          </a:p>
          <a:p>
            <a:r>
              <a:rPr lang="de-DE" dirty="0"/>
              <a:t>Konzentriert sich auf die Anpassung des Produkts an die Anforderungen der Benutzer.</a:t>
            </a:r>
          </a:p>
          <a:p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6487213" y="1892745"/>
            <a:ext cx="4529391" cy="681591"/>
          </a:xfrm>
        </p:spPr>
        <p:txBody>
          <a:bodyPr/>
          <a:lstStyle/>
          <a:p>
            <a:r>
              <a:rPr lang="de-AT" dirty="0" smtClean="0"/>
              <a:t>User Interface Design</a:t>
            </a:r>
            <a:endParaRPr lang="en-US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6487213" y="2607003"/>
            <a:ext cx="4529391" cy="3441257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Konzentriert sich auf das Design der Benutzeroberfläche.</a:t>
            </a:r>
          </a:p>
          <a:p>
            <a:r>
              <a:rPr lang="de-DE" dirty="0"/>
              <a:t>Betont das visuelle Erscheinungsbild und die Interaktionskomponenten.</a:t>
            </a:r>
          </a:p>
          <a:p>
            <a:r>
              <a:rPr lang="de-DE" dirty="0"/>
              <a:t>Berücksichtigt die ästhetische Anziehungskraft und das Erscheinungsbild des Produkts.</a:t>
            </a:r>
          </a:p>
          <a:p>
            <a:r>
              <a:rPr lang="de-DE" dirty="0"/>
              <a:t>Fokussiert auf die Schaffung einer nahtlosen und ansprechenden Benutzererfahrung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0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leistungsstark ist unser Gehirn?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078464" y="1833465"/>
            <a:ext cx="6594955" cy="4137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dirty="0" smtClean="0"/>
              <a:t>Wie viele Bit verarbeitet das menschliche Gehirn in der Sekunde?</a:t>
            </a:r>
          </a:p>
          <a:p>
            <a:pPr marL="0" indent="0">
              <a:buNone/>
            </a:pPr>
            <a:r>
              <a:rPr lang="de-AT" sz="2400" dirty="0" smtClean="0"/>
              <a:t>Antwort: 10 000 000</a:t>
            </a:r>
            <a:br>
              <a:rPr lang="de-AT" sz="2400" dirty="0" smtClean="0"/>
            </a:br>
            <a:endParaRPr lang="de-AT" sz="2400" dirty="0"/>
          </a:p>
          <a:p>
            <a:pPr marL="0" indent="0">
              <a:buNone/>
            </a:pPr>
            <a:r>
              <a:rPr lang="de-AT" sz="2400" dirty="0" smtClean="0"/>
              <a:t>Wie viele davon nehmen wir bewusst war?</a:t>
            </a:r>
          </a:p>
          <a:p>
            <a:pPr marL="0" indent="0">
              <a:buNone/>
            </a:pPr>
            <a:r>
              <a:rPr lang="de-AT" sz="2400" dirty="0" smtClean="0"/>
              <a:t>Antwort: 10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de-AT" sz="2400" dirty="0" smtClean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731" y="2395676"/>
            <a:ext cx="3577511" cy="27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02324" y="998197"/>
            <a:ext cx="10498014" cy="56048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sz="2000" dirty="0" smtClean="0"/>
              <a:t>Unser Gehirn filtert den </a:t>
            </a:r>
            <a:r>
              <a:rPr lang="de-AT" sz="2000" dirty="0"/>
              <a:t>G</a:t>
            </a:r>
            <a:r>
              <a:rPr lang="de-AT" sz="2000" dirty="0" smtClean="0"/>
              <a:t>roßteil der Information heraus und gibt nur „wichtige“ Informationen an das Bewusstsein </a:t>
            </a:r>
            <a:r>
              <a:rPr lang="de-AT" sz="2000" dirty="0" smtClean="0"/>
              <a:t>weiter</a:t>
            </a:r>
            <a:endParaRPr lang="de-AT" sz="2000" dirty="0" smtClean="0"/>
          </a:p>
          <a:p>
            <a:pPr marL="0" indent="0" algn="ctr">
              <a:buNone/>
            </a:pPr>
            <a:endParaRPr lang="de-AT" sz="2000" dirty="0"/>
          </a:p>
          <a:p>
            <a:pPr marL="0" indent="0" algn="ctr">
              <a:buNone/>
            </a:pPr>
            <a:endParaRPr lang="de-AT" sz="2000" dirty="0" smtClean="0"/>
          </a:p>
          <a:p>
            <a:pPr marL="0" indent="0" algn="ctr">
              <a:buNone/>
            </a:pPr>
            <a:endParaRPr lang="de-AT" sz="2000" dirty="0"/>
          </a:p>
          <a:p>
            <a:pPr marL="0" indent="0" algn="ctr">
              <a:buNone/>
            </a:pPr>
            <a:endParaRPr lang="de-AT" sz="2000" dirty="0" smtClean="0"/>
          </a:p>
          <a:p>
            <a:pPr marL="0" indent="0" algn="ctr">
              <a:buNone/>
            </a:pPr>
            <a:r>
              <a:rPr lang="de-AT" sz="2000" dirty="0" smtClean="0"/>
              <a:t/>
            </a:r>
            <a:br>
              <a:rPr lang="de-AT" sz="2000" dirty="0" smtClean="0"/>
            </a:br>
            <a:endParaRPr lang="de-AT" sz="2000" dirty="0" smtClean="0"/>
          </a:p>
          <a:p>
            <a:pPr marL="0" indent="0" algn="ctr">
              <a:buNone/>
            </a:pPr>
            <a:endParaRPr lang="de-AT" sz="2000" dirty="0" smtClean="0"/>
          </a:p>
          <a:p>
            <a:pPr marL="0" indent="0" algn="ctr">
              <a:buNone/>
            </a:pPr>
            <a:r>
              <a:rPr lang="de-DE" sz="2000" dirty="0"/>
              <a:t>Neurowissenschaftliche Erkenntnisse zeigen, dass ca. 95% unserer Denkleistungen und Entscheidungen unbewusst </a:t>
            </a:r>
            <a:r>
              <a:rPr lang="de-DE" sz="2000" dirty="0" smtClean="0"/>
              <a:t>ablaufen (UX / Marketing)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51" y="2276354"/>
            <a:ext cx="4561700" cy="242425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637693" y="6121596"/>
            <a:ext cx="7877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://www.conoscope.de/95-unserer-entscheidungen-trifft-unser-unterbewusstsein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567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9hV8-tEka4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23332" y="370186"/>
            <a:ext cx="10654741" cy="59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Veränderungsblindheit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1839" y="1833465"/>
            <a:ext cx="6075484" cy="5217966"/>
          </a:xfrm>
        </p:spPr>
        <p:txBody>
          <a:bodyPr>
            <a:normAutofit/>
          </a:bodyPr>
          <a:lstStyle/>
          <a:p>
            <a:r>
              <a:rPr lang="de-DE" dirty="0"/>
              <a:t>Veränderungsblindheit bezieht sich auf die Unfähigkeit einer Person, Veränderungen in ihrer Umgebung wahrzunehmen, selbst wenn diese offensichtlich sind. </a:t>
            </a:r>
            <a:endParaRPr lang="de-DE" dirty="0" smtClean="0"/>
          </a:p>
          <a:p>
            <a:r>
              <a:rPr lang="de-DE" dirty="0" smtClean="0"/>
              <a:t>Dies </a:t>
            </a:r>
            <a:r>
              <a:rPr lang="de-DE" dirty="0"/>
              <a:t>geschieht oft, wenn sich Elemente in einem visuellen Bild verändern, während der </a:t>
            </a:r>
            <a:r>
              <a:rPr lang="de-DE" dirty="0" smtClean="0"/>
              <a:t>Beobachter </a:t>
            </a:r>
            <a:r>
              <a:rPr lang="de-DE" dirty="0"/>
              <a:t>sich nicht auf die Veränderungen konzentriert. </a:t>
            </a:r>
            <a:endParaRPr lang="de-DE" dirty="0" smtClean="0"/>
          </a:p>
          <a:p>
            <a:r>
              <a:rPr lang="de-AT" dirty="0" smtClean="0"/>
              <a:t>Schlussfolgerungen: statische Änderungen im UI werden leicht übersehen</a:t>
            </a:r>
          </a:p>
          <a:p>
            <a:r>
              <a:rPr lang="de-AT" dirty="0" smtClean="0"/>
              <a:t>Verbesserung: dynamische Änderungen (Bewegungen) in der nähe des </a:t>
            </a:r>
            <a:r>
              <a:rPr lang="de-AT" dirty="0" err="1" smtClean="0"/>
              <a:t>fokusierten</a:t>
            </a:r>
            <a:r>
              <a:rPr lang="de-AT" dirty="0" smtClean="0"/>
              <a:t> Bereichs werden besser wahrgenommen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46" y="2017099"/>
            <a:ext cx="4755292" cy="34216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112" y="4492867"/>
            <a:ext cx="3827026" cy="9459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10224" cy="6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Paradox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choice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8465" y="1833465"/>
            <a:ext cx="5212452" cy="4532166"/>
          </a:xfrm>
        </p:spPr>
        <p:txBody>
          <a:bodyPr>
            <a:normAutofit/>
          </a:bodyPr>
          <a:lstStyle/>
          <a:p>
            <a:r>
              <a:rPr lang="de-AT" sz="2000" dirty="0" smtClean="0"/>
              <a:t>Je mehr Optionen die Menschen zur Auswahl haben desto..</a:t>
            </a:r>
          </a:p>
          <a:p>
            <a:pPr lvl="1"/>
            <a:r>
              <a:rPr lang="de-AT" sz="1800" dirty="0" smtClean="0"/>
              <a:t>… unzufriedener sind sie mit ihrer Auswahl</a:t>
            </a:r>
          </a:p>
          <a:p>
            <a:pPr lvl="1"/>
            <a:r>
              <a:rPr lang="de-AT" sz="1800" dirty="0" smtClean="0"/>
              <a:t>… wahrscheinlicher ist es, dass sie gar keine Wahl treffen</a:t>
            </a:r>
            <a:br>
              <a:rPr lang="de-AT" sz="1800" dirty="0" smtClean="0"/>
            </a:br>
            <a:endParaRPr lang="de-AT" sz="1800" dirty="0" smtClean="0"/>
          </a:p>
          <a:p>
            <a:r>
              <a:rPr lang="de-AT" sz="2000" dirty="0" smtClean="0"/>
              <a:t>Vermeide Auswahl / Entscheidung von mehr als 4 Optionen</a:t>
            </a:r>
          </a:p>
          <a:p>
            <a:pPr lvl="1"/>
            <a:r>
              <a:rPr lang="de-AT" sz="1800" dirty="0" smtClean="0"/>
              <a:t>Wenn unvermeidbar, strukturieren und substrukturieren</a:t>
            </a:r>
          </a:p>
          <a:p>
            <a:endParaRPr lang="de-AT" sz="2000" dirty="0" smtClean="0"/>
          </a:p>
          <a:p>
            <a:endParaRPr lang="de-AT" sz="2000" dirty="0" smtClean="0"/>
          </a:p>
          <a:p>
            <a:pPr lvl="1"/>
            <a:endParaRPr lang="en-US" sz="1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40" y="1899138"/>
            <a:ext cx="5745713" cy="38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Zeigarnik</a:t>
            </a:r>
            <a:r>
              <a:rPr lang="de-AT" dirty="0" smtClean="0"/>
              <a:t> Effekt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8465" y="1833465"/>
            <a:ext cx="9911920" cy="4532166"/>
          </a:xfrm>
        </p:spPr>
        <p:txBody>
          <a:bodyPr>
            <a:normAutofit/>
          </a:bodyPr>
          <a:lstStyle/>
          <a:p>
            <a:r>
              <a:rPr lang="de-DE" dirty="0"/>
              <a:t>Der </a:t>
            </a:r>
            <a:r>
              <a:rPr lang="de-DE" dirty="0" err="1"/>
              <a:t>Zeigarnik</a:t>
            </a:r>
            <a:r>
              <a:rPr lang="de-DE" dirty="0"/>
              <a:t>-Effekt </a:t>
            </a:r>
            <a:r>
              <a:rPr lang="de-DE" dirty="0" smtClean="0"/>
              <a:t>besagt, </a:t>
            </a:r>
            <a:r>
              <a:rPr lang="de-DE" dirty="0"/>
              <a:t>dass unvollendete Aufgaben oder ungelöste Probleme unser Gedächtnis stärker beschäftigen als abgeschlossene Aufgaben. </a:t>
            </a:r>
            <a:endParaRPr lang="de-DE" dirty="0" smtClean="0"/>
          </a:p>
          <a:p>
            <a:r>
              <a:rPr lang="de-DE" dirty="0" smtClean="0"/>
              <a:t>Dies </a:t>
            </a:r>
            <a:r>
              <a:rPr lang="de-DE" dirty="0"/>
              <a:t>kann dazu führen, dass unvollendete Aufgaben unsere Gedanken beherrschen und unsere Konzentration auf </a:t>
            </a:r>
            <a:r>
              <a:rPr lang="de-DE" dirty="0" smtClean="0"/>
              <a:t>weitere </a:t>
            </a:r>
            <a:r>
              <a:rPr lang="de-DE" dirty="0"/>
              <a:t>Aktivitäten </a:t>
            </a:r>
            <a:r>
              <a:rPr lang="de-DE" dirty="0" smtClean="0"/>
              <a:t>beeinträchtigen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r>
              <a:rPr lang="de-DE" dirty="0" smtClean="0"/>
              <a:t>Peak – End Prinzip: Das Ende einer Usererfahrung sollte immer positiv </a:t>
            </a:r>
            <a:r>
              <a:rPr lang="de-DE" dirty="0" err="1" smtClean="0"/>
              <a:t>gestaleltet</a:t>
            </a:r>
            <a:r>
              <a:rPr lang="de-DE" dirty="0" smtClean="0"/>
              <a:t> sein</a:t>
            </a:r>
          </a:p>
          <a:p>
            <a:endParaRPr lang="de-AT" dirty="0" smtClean="0"/>
          </a:p>
          <a:p>
            <a:endParaRPr lang="de-AT" dirty="0" smtClean="0"/>
          </a:p>
          <a:p>
            <a:pPr lvl="1"/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70" y="3516844"/>
            <a:ext cx="7399661" cy="5639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70" y="4247827"/>
            <a:ext cx="6645216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211" y="2502486"/>
            <a:ext cx="4446508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3200" b="0" dirty="0" smtClean="0">
                <a:latin typeface="+mn-lt"/>
                <a:ea typeface="MS UI Gothic" panose="020B0600070205080204" pitchFamily="34" charset="-128"/>
              </a:rPr>
              <a:t>USERINTERFACE (UI) DESIGN</a:t>
            </a:r>
            <a:endParaRPr lang="de-AT" sz="3200" b="0" dirty="0">
              <a:latin typeface="+mn-lt"/>
              <a:ea typeface="MS UI Gothic" panose="020B0600070205080204" pitchFamily="34" charset="-128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019633"/>
            <a:ext cx="3890119" cy="27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4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KISS Prinzip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38505" y="1833465"/>
            <a:ext cx="5742213" cy="4137259"/>
          </a:xfrm>
        </p:spPr>
        <p:txBody>
          <a:bodyPr>
            <a:normAutofit/>
          </a:bodyPr>
          <a:lstStyle/>
          <a:p>
            <a:r>
              <a:rPr lang="de-AT" dirty="0"/>
              <a:t>KISS Prinzip –</a:t>
            </a:r>
            <a:r>
              <a:rPr lang="de-AT" b="1" dirty="0"/>
              <a:t> Keep </a:t>
            </a:r>
            <a:r>
              <a:rPr lang="de-AT" b="1" dirty="0" err="1"/>
              <a:t>It</a:t>
            </a:r>
            <a:r>
              <a:rPr lang="de-AT" b="1" dirty="0"/>
              <a:t> Simple Stupid</a:t>
            </a:r>
            <a:endParaRPr lang="de-DE" b="1" dirty="0" smtClean="0"/>
          </a:p>
          <a:p>
            <a:r>
              <a:rPr lang="de-DE" dirty="0" smtClean="0"/>
              <a:t>Entferne unnötige Schritte, um den Benutzerfluss zu optimieren.</a:t>
            </a:r>
          </a:p>
          <a:p>
            <a:r>
              <a:rPr lang="de-DE" dirty="0" smtClean="0"/>
              <a:t>Biete klare und leicht verständliche Anweisungen und Beschriftungen an.</a:t>
            </a:r>
          </a:p>
          <a:p>
            <a:r>
              <a:rPr lang="de-DE" dirty="0" smtClean="0"/>
              <a:t>Halte das Design konsistent, um Verwirrung zu vermeiden und die Benutzerfreundlichkeit zu fördern.</a:t>
            </a:r>
          </a:p>
          <a:p>
            <a:r>
              <a:rPr lang="de-DE" dirty="0" smtClean="0"/>
              <a:t>Reduziere visuelle Unordnung, um die Fokussierung des Nutzers zu unterstützen.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4" y="1921095"/>
            <a:ext cx="4776501" cy="279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Responsive</a:t>
            </a:r>
            <a:r>
              <a:rPr lang="de-AT" dirty="0" smtClean="0"/>
              <a:t> Design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8416" y="1833465"/>
            <a:ext cx="5579706" cy="4137259"/>
          </a:xfrm>
        </p:spPr>
        <p:txBody>
          <a:bodyPr>
            <a:normAutofit/>
          </a:bodyPr>
          <a:lstStyle/>
          <a:p>
            <a:r>
              <a:rPr lang="de-DE" dirty="0"/>
              <a:t>Gewährleistung einer nahtlosen Anzeige und Funktionalität auf verschiedenen Bildschirmgrößen.</a:t>
            </a:r>
          </a:p>
          <a:p>
            <a:r>
              <a:rPr lang="de-DE" dirty="0"/>
              <a:t>Anpassung des Inhalts, um die Lesbarkeit und Zugänglichkeit auf mobilen Geräten zu verbessern.</a:t>
            </a:r>
          </a:p>
          <a:p>
            <a:r>
              <a:rPr lang="de-DE" dirty="0"/>
              <a:t>Verbesserung der Benutzerfreundlichkeit durch Touchscreen-optimierte Interaktionselemente.</a:t>
            </a:r>
          </a:p>
          <a:p>
            <a:r>
              <a:rPr lang="de-DE" dirty="0"/>
              <a:t>Reduzierung von Ladezeiten, um eine reibungslose und effiziente Interaktion auf allen Geräten zu ermöglichen.</a:t>
            </a:r>
          </a:p>
          <a:p>
            <a:endParaRPr lang="en-US" dirty="0"/>
          </a:p>
        </p:txBody>
      </p:sp>
      <p:pic>
        <p:nvPicPr>
          <p:cNvPr id="4" name="Picture 4" descr="https://webvisio.de/wp-content/uploads/2020/03/Responsive-Web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91" y="2415935"/>
            <a:ext cx="5956582" cy="27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72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2316" y="206466"/>
            <a:ext cx="8915402" cy="1371600"/>
          </a:xfrm>
        </p:spPr>
        <p:txBody>
          <a:bodyPr/>
          <a:lstStyle/>
          <a:p>
            <a:pPr algn="ctr"/>
            <a:r>
              <a:rPr lang="de-AT" b="0" dirty="0" smtClean="0"/>
              <a:t>Emotionen statt Funktionen</a:t>
            </a:r>
            <a:endParaRPr lang="en-US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925" y="1578066"/>
            <a:ext cx="6262183" cy="38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4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56a6da34388e9d5e1f8c476895b53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097" y="89073"/>
            <a:ext cx="8658808" cy="633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1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BB032-A2AF-BF78-993C-085D78DF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Fragen &amp; Antworten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35725B-DAAC-F513-664A-299CBE2AB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287" y="1748770"/>
            <a:ext cx="10093624" cy="4710753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de-AT" sz="2400" dirty="0">
                <a:solidFill>
                  <a:srgbClr val="374151"/>
                </a:solidFill>
              </a:rPr>
              <a:t>Zeit, um eure Fragen zu klären!</a:t>
            </a:r>
          </a:p>
          <a:p>
            <a:pPr marL="274320" lvl="1" indent="0">
              <a:lnSpc>
                <a:spcPct val="150000"/>
              </a:lnSpc>
              <a:buNone/>
            </a:pPr>
            <a:endParaRPr lang="de-AT" sz="2400" dirty="0">
              <a:solidFill>
                <a:srgbClr val="37415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F037B21-2A96-B8E3-2A03-9E36ABA6C553}"/>
              </a:ext>
            </a:extLst>
          </p:cNvPr>
          <p:cNvSpPr txBox="1">
            <a:spLocks/>
          </p:cNvSpPr>
          <p:nvPr/>
        </p:nvSpPr>
        <p:spPr>
          <a:xfrm>
            <a:off x="795287" y="1833465"/>
            <a:ext cx="10093624" cy="4710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AT" dirty="0">
              <a:solidFill>
                <a:srgbClr val="374151"/>
              </a:solidFill>
              <a:latin typeface="Montserrat" panose="00000500000000000000" pitchFamily="2" charset="0"/>
            </a:endParaRPr>
          </a:p>
          <a:p>
            <a:pPr marL="27432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AT" dirty="0">
              <a:solidFill>
                <a:srgbClr val="37415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E22005-0B5A-2C04-992C-E1FC95F2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Grafik 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91D61D1-462F-BFC7-0A43-A534BF70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9" y="2742864"/>
            <a:ext cx="2903955" cy="29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Projekt: Portfolio Website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33061" y="1833465"/>
            <a:ext cx="6177653" cy="4137259"/>
          </a:xfrm>
        </p:spPr>
        <p:txBody>
          <a:bodyPr>
            <a:normAutofit fontScale="92500"/>
          </a:bodyPr>
          <a:lstStyle/>
          <a:p>
            <a:r>
              <a:rPr lang="de-AT" sz="2000" dirty="0" smtClean="0"/>
              <a:t>Erstellt eure persönliche Portfolio Website für zukünftige Webprojekte</a:t>
            </a:r>
          </a:p>
          <a:p>
            <a:r>
              <a:rPr lang="de-AT" sz="2000" dirty="0" smtClean="0"/>
              <a:t>Holt euch Inspiration von anderen Beispielen aus dem Netz</a:t>
            </a:r>
          </a:p>
          <a:p>
            <a:r>
              <a:rPr lang="de-AT" sz="2000" dirty="0" smtClean="0"/>
              <a:t>Erstellt zunächst ein Konzept bevor ihr mit der Umsetzung startet (</a:t>
            </a:r>
            <a:r>
              <a:rPr lang="de-AT" sz="2000" dirty="0" err="1" smtClean="0"/>
              <a:t>Canva</a:t>
            </a:r>
            <a:r>
              <a:rPr lang="de-AT" sz="2000" dirty="0" smtClean="0"/>
              <a:t>, </a:t>
            </a:r>
            <a:r>
              <a:rPr lang="de-AT" sz="2000" dirty="0" err="1" smtClean="0"/>
              <a:t>Figma</a:t>
            </a:r>
            <a:r>
              <a:rPr lang="de-AT" sz="2000" dirty="0" smtClean="0"/>
              <a:t>) </a:t>
            </a:r>
          </a:p>
          <a:p>
            <a:r>
              <a:rPr lang="de-AT" sz="2000" dirty="0" err="1" smtClean="0"/>
              <a:t>Javascript</a:t>
            </a:r>
            <a:r>
              <a:rPr lang="de-AT" sz="2000" dirty="0"/>
              <a:t> </a:t>
            </a:r>
            <a:r>
              <a:rPr lang="de-AT" sz="2000" dirty="0" smtClean="0"/>
              <a:t>muss nicht, kann aber verwendet werden</a:t>
            </a:r>
          </a:p>
          <a:p>
            <a:r>
              <a:rPr lang="de-AT" sz="2000" dirty="0" smtClean="0"/>
              <a:t>Zeitplan:</a:t>
            </a:r>
          </a:p>
          <a:p>
            <a:pPr lvl="1"/>
            <a:r>
              <a:rPr lang="de-AT" sz="1800" dirty="0" err="1" smtClean="0"/>
              <a:t>ca</a:t>
            </a:r>
            <a:r>
              <a:rPr lang="de-AT" sz="1800" dirty="0" smtClean="0"/>
              <a:t> 10 Stunden </a:t>
            </a:r>
          </a:p>
          <a:p>
            <a:pPr lvl="1"/>
            <a:r>
              <a:rPr lang="de-AT" sz="1800" dirty="0" smtClean="0"/>
              <a:t>verteilt auf die nächsten 5 Einheiten je 2 Stunden</a:t>
            </a:r>
            <a:endParaRPr lang="de-AT" sz="1800" dirty="0"/>
          </a:p>
          <a:p>
            <a:endParaRPr lang="de-AT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7110714" y="4996968"/>
            <a:ext cx="76238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www.hostinger.com/tutorials/web-developer-portfolio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14" y="2034393"/>
            <a:ext cx="4899467" cy="29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5C6C17-3994-268F-CD9B-1F627A31A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212" y="342077"/>
            <a:ext cx="8127574" cy="2736443"/>
          </a:xfrm>
        </p:spPr>
        <p:txBody>
          <a:bodyPr/>
          <a:lstStyle/>
          <a:p>
            <a:r>
              <a:rPr lang="de-AT" dirty="0"/>
              <a:t>Viel Erfolg beim </a:t>
            </a:r>
            <a:r>
              <a:rPr lang="de-AT" dirty="0" smtClean="0"/>
              <a:t>Designen!</a:t>
            </a:r>
            <a:endParaRPr lang="de-AT" dirty="0"/>
          </a:p>
        </p:txBody>
      </p:sp>
      <p:pic>
        <p:nvPicPr>
          <p:cNvPr id="2050" name="Picture 2" descr="CODERS.BAY | Linz">
            <a:extLst>
              <a:ext uri="{FF2B5EF4-FFF2-40B4-BE49-F238E27FC236}">
                <a16:creationId xmlns:a16="http://schemas.microsoft.com/office/drawing/2014/main" id="{FC92A2D7-CD40-5160-E3FA-7A115A1E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19" y="3429000"/>
            <a:ext cx="1507761" cy="15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133647" y="5714972"/>
            <a:ext cx="3531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www.lollipark.at/index.html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07" y="2285875"/>
            <a:ext cx="5350685" cy="32444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35" y="2285875"/>
            <a:ext cx="4855742" cy="302590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68133" y="5730361"/>
            <a:ext cx="2319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5"/>
              </a:rPr>
              <a:t>http://www.tagaluba.at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Welches Kinderparadies besuchen wir?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1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Farben und Ihre Gefühlslagen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07" y="1951892"/>
            <a:ext cx="8115033" cy="4141523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476500" y="6244689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https://www.canva.com/de_de/lernen/farben-bedeutung-farbpsychologie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085" y="810208"/>
            <a:ext cx="3639223" cy="512760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593699" y="6027441"/>
            <a:ext cx="89974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https://www.volkswagen.at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86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14" y="805226"/>
            <a:ext cx="1447925" cy="187468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t="1575"/>
          <a:stretch/>
        </p:blipFill>
        <p:spPr>
          <a:xfrm>
            <a:off x="3601661" y="1723292"/>
            <a:ext cx="7146565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20" y="1863969"/>
            <a:ext cx="7198207" cy="38492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56" y="802482"/>
            <a:ext cx="1445383" cy="18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56" y="802482"/>
            <a:ext cx="1445383" cy="187742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220" y="1867526"/>
            <a:ext cx="7491658" cy="438492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189" y="829840"/>
            <a:ext cx="1406315" cy="18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0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Microsoft Office PowerPoint</Application>
  <PresentationFormat>Breitbild</PresentationFormat>
  <Paragraphs>140</Paragraphs>
  <Slides>36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MS UI Gothic</vt:lpstr>
      <vt:lpstr>Arial</vt:lpstr>
      <vt:lpstr>Avenir Next LT Pro</vt:lpstr>
      <vt:lpstr>Avenir Next LT Pro Light</vt:lpstr>
      <vt:lpstr>Montserrat</vt:lpstr>
      <vt:lpstr>EncaseVTI</vt:lpstr>
      <vt:lpstr>WEBDESIGN</vt:lpstr>
      <vt:lpstr>Übersicht</vt:lpstr>
      <vt:lpstr>USERINTERFACE (UI) DESIGN</vt:lpstr>
      <vt:lpstr>Welches Kinderparadies besuchen wir?</vt:lpstr>
      <vt:lpstr>Farben und Ihre Gefühlslagen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Farbkombinationen</vt:lpstr>
      <vt:lpstr>Typographie und Assoziationen </vt:lpstr>
      <vt:lpstr>Serife Schriftarten</vt:lpstr>
      <vt:lpstr>Slab Serife</vt:lpstr>
      <vt:lpstr>Sans-Serife</vt:lpstr>
      <vt:lpstr>Script-Fonts</vt:lpstr>
      <vt:lpstr>Hierarchien der Aufmerksamkeit</vt:lpstr>
      <vt:lpstr>Layout Ausrichtung &amp; Textlänge</vt:lpstr>
      <vt:lpstr>Minimalismus im Trend</vt:lpstr>
      <vt:lpstr>Design für Zielgruppe</vt:lpstr>
      <vt:lpstr>Powerful UI Tools</vt:lpstr>
      <vt:lpstr>USER EXPERIENCE (UX)</vt:lpstr>
      <vt:lpstr>User Experience vs User Interface Design</vt:lpstr>
      <vt:lpstr>Wie leistungsstark ist unser Gehirn?</vt:lpstr>
      <vt:lpstr>PowerPoint-Präsentation</vt:lpstr>
      <vt:lpstr>PowerPoint-Präsentation</vt:lpstr>
      <vt:lpstr>Veränderungsblindheit</vt:lpstr>
      <vt:lpstr>Paradox of choice</vt:lpstr>
      <vt:lpstr>Zeigarnik Effekt</vt:lpstr>
      <vt:lpstr>KISS Prinzip</vt:lpstr>
      <vt:lpstr>Responsive Design</vt:lpstr>
      <vt:lpstr>Emotionen statt Funktionen</vt:lpstr>
      <vt:lpstr>PowerPoint-Präsentation</vt:lpstr>
      <vt:lpstr>Fragen &amp; Antworten</vt:lpstr>
      <vt:lpstr>Projekt: Portfolio Website</vt:lpstr>
      <vt:lpstr>Viel Erfolg beim Designen!</vt:lpstr>
    </vt:vector>
  </TitlesOfParts>
  <Company>GRZ IT Center Linz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Dominic Holzweber</dc:creator>
  <cp:lastModifiedBy>Dominic Holzweber</cp:lastModifiedBy>
  <cp:revision>152</cp:revision>
  <dcterms:created xsi:type="dcterms:W3CDTF">2023-08-23T09:07:38Z</dcterms:created>
  <dcterms:modified xsi:type="dcterms:W3CDTF">2023-10-20T21:36:29Z</dcterms:modified>
</cp:coreProperties>
</file>